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1" r:id="rId3"/>
    <p:sldMasterId id="2147483673" r:id="rId4"/>
    <p:sldMasterId id="2147483685" r:id="rId5"/>
  </p:sldMasterIdLst>
  <p:notesMasterIdLst>
    <p:notesMasterId r:id="rId20"/>
  </p:notesMasterIdLst>
  <p:handoutMasterIdLst>
    <p:handoutMasterId r:id="rId21"/>
  </p:handoutMasterIdLst>
  <p:sldIdLst>
    <p:sldId id="256" r:id="rId6"/>
    <p:sldId id="264" r:id="rId7"/>
    <p:sldId id="283" r:id="rId8"/>
    <p:sldId id="265" r:id="rId9"/>
    <p:sldId id="269" r:id="rId10"/>
    <p:sldId id="273" r:id="rId11"/>
    <p:sldId id="275" r:id="rId12"/>
    <p:sldId id="272" r:id="rId13"/>
    <p:sldId id="276" r:id="rId14"/>
    <p:sldId id="281" r:id="rId15"/>
    <p:sldId id="279" r:id="rId16"/>
    <p:sldId id="282" r:id="rId17"/>
    <p:sldId id="280" r:id="rId18"/>
    <p:sldId id="257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8A"/>
    <a:srgbClr val="004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3" autoAdjust="0"/>
    <p:restoredTop sz="95144" autoAdjust="0"/>
  </p:normalViewPr>
  <p:slideViewPr>
    <p:cSldViewPr>
      <p:cViewPr varScale="1">
        <p:scale>
          <a:sx n="63" d="100"/>
          <a:sy n="63" d="100"/>
        </p:scale>
        <p:origin x="126" y="78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5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964C5-C36C-4FA5-9B28-4A97B4683801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B7607-F3BB-46AD-A010-5137A4D1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037F7-7B1C-2141-AD40-F6EFE40F686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6AAF9-5925-0449-BFA1-CA2C5C68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3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 is at the center of the care model</a:t>
            </a:r>
          </a:p>
          <a:p>
            <a:r>
              <a:rPr lang="en-US" dirty="0"/>
              <a:t>Path to achieve 90-90-90 goal</a:t>
            </a:r>
          </a:p>
          <a:p>
            <a:r>
              <a:rPr lang="en-US" dirty="0"/>
              <a:t>Better outcomes at lower costs to the clients and to the health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C911-3DBF-B546-A49D-B7805B367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Streamlined ART delivery: nurse-driven appointments (q3 months), co-located clinical/phlebotomy/laboratory services, appointment reminders, telephone access to clinicians, viral loads and counseling q6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C911-3DBF-B546-A49D-B7805B367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8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C911-3DBF-B546-A49D-B7805B367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in 2009 USD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C911-3DBF-B546-A49D-B7805B367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2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>
              <a:defRPr>
                <a:solidFill>
                  <a:srgbClr val="1E42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092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0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6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142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03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04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07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921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02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748" y="40341"/>
            <a:ext cx="9586095" cy="7813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6D08-0A5B-4219-B37D-EA80B879B1D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48D9-C990-472D-8102-263B5CEAF1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396"/>
            <a:ext cx="12188825" cy="223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0" y="173872"/>
            <a:ext cx="1285348" cy="955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5D2820D-0792-0049-9DAB-EA3F083E84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" y="6066005"/>
            <a:ext cx="3411000" cy="3530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FC2C437-3D69-234B-B252-6D1C6ED8B8A7}"/>
              </a:ext>
            </a:extLst>
          </p:cNvPr>
          <p:cNvSpPr/>
          <p:nvPr userDrawn="1"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rgbClr val="1E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Differentiated</a:t>
            </a:r>
            <a:r>
              <a:rPr lang="en-US" baseline="0" dirty="0">
                <a:solidFill>
                  <a:srgbClr val="FFFF00"/>
                </a:solidFill>
              </a:rPr>
              <a:t> Service Delivery 2018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31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901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205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28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0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6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6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743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1206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366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92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378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1BA2-F9AB-48B9-9682-E1B2422A6A3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7BD-5790-485D-B2E6-F5D7E765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0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1BA2-F9AB-48B9-9682-E1B2422A6A3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7BD-5790-485D-B2E6-F5D7E765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64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1BA2-F9AB-48B9-9682-E1B2422A6A3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7BD-5790-485D-B2E6-F5D7E765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55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359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17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4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B462AEA-7B47-4720-A855-F3BC2D18993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55879BB-0E0B-4EE3-BBD9-E45234CF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46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20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848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A419-5518-42C3-8089-5DDCCE7750E1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3604C-2049-450E-ACEF-0A00017CA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3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E428A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4638"/>
            <a:ext cx="12188825" cy="1096962"/>
          </a:xfrm>
          <a:prstGeom prst="rect">
            <a:avLst/>
          </a:prstGeom>
          <a:solidFill>
            <a:srgbClr val="1E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rgbClr val="1E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Differentiated</a:t>
            </a:r>
            <a:r>
              <a:rPr lang="en-US" baseline="0" dirty="0">
                <a:solidFill>
                  <a:srgbClr val="FFFF00"/>
                </a:solidFill>
              </a:rPr>
              <a:t> Service Delivery 2018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6019800"/>
            <a:ext cx="3411000" cy="3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1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8" r:id="rId5"/>
    <p:sldLayoutId id="214748366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ADF7-B54C-478B-A91E-BABCB30D5E5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590C-7C58-431D-88EE-7CE9F23108D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22" y="5990116"/>
            <a:ext cx="2612482" cy="7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E428A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1BA2-F9AB-48B9-9682-E1B2422A6A3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87BD-5790-485D-B2E6-F5D7E765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8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E428A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1752600"/>
            <a:ext cx="10360501" cy="1470025"/>
          </a:xfrm>
        </p:spPr>
        <p:txBody>
          <a:bodyPr>
            <a:normAutofit/>
          </a:bodyPr>
          <a:lstStyle/>
          <a:p>
            <a:r>
              <a:rPr lang="en-US" b="1" dirty="0"/>
              <a:t>The Cost of Differentiated Service Delivery: A Systematic Review</a:t>
            </a:r>
            <a:endParaRPr lang="en-US" dirty="0">
              <a:solidFill>
                <a:srgbClr val="1E428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212" y="3429000"/>
            <a:ext cx="8532178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D. Allen Roberts, </a:t>
            </a:r>
            <a:r>
              <a:rPr lang="en-US" dirty="0" err="1"/>
              <a:t>Nishaant</a:t>
            </a:r>
            <a:r>
              <a:rPr lang="en-US" dirty="0"/>
              <a:t> </a:t>
            </a:r>
            <a:r>
              <a:rPr lang="en-US" dirty="0" err="1"/>
              <a:t>Limaye</a:t>
            </a:r>
            <a:r>
              <a:rPr lang="en-US" dirty="0"/>
              <a:t>,  </a:t>
            </a:r>
            <a:r>
              <a:rPr lang="en-US" u="sng" dirty="0" err="1"/>
              <a:t>Ruanne</a:t>
            </a:r>
            <a:r>
              <a:rPr lang="en-US" u="sng" dirty="0"/>
              <a:t> V. Barnabas</a:t>
            </a:r>
          </a:p>
          <a:p>
            <a:r>
              <a:rPr lang="en-US" dirty="0"/>
              <a:t>Associate Professor, Global Health and Medicine, University of Washington</a:t>
            </a:r>
          </a:p>
          <a:p>
            <a:r>
              <a:rPr lang="en-US" dirty="0"/>
              <a:t>July 23,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88825" cy="990601"/>
          </a:xfrm>
          <a:prstGeom prst="rect">
            <a:avLst/>
          </a:prstGeom>
          <a:solidFill>
            <a:srgbClr val="1E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rade Gothic LT Std Bold" panose="020B0804050502020204" pitchFamily="34" charset="0"/>
              </a:rPr>
              <a:t>Differentiated Service Delivery 2018: Innovations, Best Practices &amp; Lessons Learned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6019800"/>
            <a:ext cx="2209800" cy="725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6392349"/>
            <a:ext cx="3411000" cy="353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26F924-A4F4-7640-9AAB-B4F84071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" y="1201864"/>
            <a:ext cx="1295399" cy="5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3CD0B20-AB7D-AE49-8317-15E19236C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390" y="1179764"/>
            <a:ext cx="1425222" cy="55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77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CA9DD0-F793-5242-8A8E-3D99E0D7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costs for stable patients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1C4457D-6B15-9942-BE5E-D31C823E7D4C}"/>
              </a:ext>
            </a:extLst>
          </p:cNvPr>
          <p:cNvGrpSpPr/>
          <p:nvPr/>
        </p:nvGrpSpPr>
        <p:grpSpPr>
          <a:xfrm>
            <a:off x="2968843" y="1046135"/>
            <a:ext cx="8382000" cy="665612"/>
            <a:chOff x="2627312" y="1066800"/>
            <a:chExt cx="8382000" cy="66561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E3ACAB75-F4B5-A144-9AB6-45F3B3D5B2C2}"/>
                </a:ext>
              </a:extLst>
            </p:cNvPr>
            <p:cNvCxnSpPr/>
            <p:nvPr/>
          </p:nvCxnSpPr>
          <p:spPr>
            <a:xfrm flipH="1">
              <a:off x="2627312" y="1219200"/>
              <a:ext cx="419100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5EC1412-ACBD-8446-A0E5-6B0002B18A71}"/>
                </a:ext>
              </a:extLst>
            </p:cNvPr>
            <p:cNvSpPr txBox="1"/>
            <p:nvPr/>
          </p:nvSpPr>
          <p:spPr>
            <a:xfrm>
              <a:off x="2704881" y="1332302"/>
              <a:ext cx="3903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DSD cost saving compared to SOC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08D3A7FB-4F7D-6642-955D-14869E9568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8762" y="1066800"/>
              <a:ext cx="0" cy="634834"/>
            </a:xfrm>
            <a:prstGeom prst="lin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5DA63562-984E-D942-9E46-EA058EAE2047}"/>
                </a:ext>
              </a:extLst>
            </p:cNvPr>
            <p:cNvCxnSpPr/>
            <p:nvPr/>
          </p:nvCxnSpPr>
          <p:spPr>
            <a:xfrm>
              <a:off x="6608762" y="1219200"/>
              <a:ext cx="278130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95066B5-E98C-4F44-AADA-BDD90F07AAD8}"/>
                </a:ext>
              </a:extLst>
            </p:cNvPr>
            <p:cNvSpPr txBox="1"/>
            <p:nvPr/>
          </p:nvSpPr>
          <p:spPr>
            <a:xfrm>
              <a:off x="6910360" y="1332302"/>
              <a:ext cx="4098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DSD cost increases compared to SOC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59F4DF0-3149-4944-86FC-FCAB485A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1668054"/>
            <a:ext cx="7391400" cy="51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21A20-9BB8-6846-B2E3-145C08A6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0556999-ED95-EA4B-AFE7-C8E1F2DEB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02830"/>
              </p:ext>
            </p:extLst>
          </p:nvPr>
        </p:nvGraphicFramePr>
        <p:xfrm>
          <a:off x="455612" y="2286000"/>
          <a:ext cx="10636273" cy="4227765"/>
        </p:xfrm>
        <a:graphic>
          <a:graphicData uri="http://schemas.openxmlformats.org/drawingml/2006/table">
            <a:tbl>
              <a:tblPr firstRow="1" firstCol="1" bandRow="1"/>
              <a:tblGrid>
                <a:gridCol w="2366686">
                  <a:extLst>
                    <a:ext uri="{9D8B030D-6E8A-4147-A177-3AD203B41FA5}">
                      <a16:colId xmlns="" xmlns:a16="http://schemas.microsoft.com/office/drawing/2014/main" val="4262353808"/>
                    </a:ext>
                  </a:extLst>
                </a:gridCol>
                <a:gridCol w="2643720">
                  <a:extLst>
                    <a:ext uri="{9D8B030D-6E8A-4147-A177-3AD203B41FA5}">
                      <a16:colId xmlns="" xmlns:a16="http://schemas.microsoft.com/office/drawing/2014/main" val="2692744648"/>
                    </a:ext>
                  </a:extLst>
                </a:gridCol>
                <a:gridCol w="1372892">
                  <a:extLst>
                    <a:ext uri="{9D8B030D-6E8A-4147-A177-3AD203B41FA5}">
                      <a16:colId xmlns="" xmlns:a16="http://schemas.microsoft.com/office/drawing/2014/main" val="502512621"/>
                    </a:ext>
                  </a:extLst>
                </a:gridCol>
                <a:gridCol w="4252975">
                  <a:extLst>
                    <a:ext uri="{9D8B030D-6E8A-4147-A177-3AD203B41FA5}">
                      <a16:colId xmlns="" xmlns:a16="http://schemas.microsoft.com/office/drawing/2014/main" val="2078439384"/>
                    </a:ext>
                  </a:extLst>
                </a:gridCol>
              </a:tblGrid>
              <a:tr h="567973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Recommendations for minimum economic dataset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6701854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Major components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characteristics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Outcomes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Reported costs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1567258"/>
                  </a:ext>
                </a:extLst>
              </a:tr>
              <a:tr h="567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Personnel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size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Retention in care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costs for ART, personnel, and laboratory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4935778"/>
                  </a:ext>
                </a:extLst>
              </a:tr>
              <a:tr h="567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Drugs and other consumables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Criteria for stable client eligibility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Adherence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Average cost per patient-year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466688"/>
                  </a:ext>
                </a:extLst>
              </a:tr>
              <a:tr h="567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Patient costs and wait times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Percent eligible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Breakdown of fixed/variable costs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6607816"/>
                  </a:ext>
                </a:extLst>
              </a:tr>
              <a:tr h="567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Equipment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Laboratory monitoring guidelines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Estimated standard-of-care costs for same population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6060394"/>
                  </a:ext>
                </a:extLst>
              </a:tr>
              <a:tr h="567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Indirect (overhead) costs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5532405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Payer information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8056977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369A2F-D0C1-F440-90FC-2A8DA59F0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143000"/>
            <a:ext cx="11274743" cy="137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Overall, DSD cost-saving compared to standard for </a:t>
            </a:r>
            <a:r>
              <a:rPr lang="en-US" sz="2400" dirty="0" smtClean="0"/>
              <a:t>care – DSD strategy must fit the need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Costs require standardization across studies – e.g. ART costs have decreased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Need additional data: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64947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21A20-9BB8-6846-B2E3-145C08A6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369A2F-D0C1-F440-90FC-2A8DA59F0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Randomized comparisons for cost-effectiveness – forth-coming</a:t>
            </a:r>
          </a:p>
          <a:p>
            <a:pPr lvl="1"/>
            <a:r>
              <a:rPr lang="en-US" dirty="0"/>
              <a:t>DO ART – community-based ART delivery in Uganda and South Africa</a:t>
            </a:r>
          </a:p>
          <a:p>
            <a:pPr lvl="1"/>
            <a:r>
              <a:rPr lang="en-US" dirty="0"/>
              <a:t>STREAM – POC viral load testing and task shifting to nurses for stable patients in South Africa</a:t>
            </a:r>
          </a:p>
          <a:p>
            <a:pPr lvl="1"/>
            <a:r>
              <a:rPr lang="en-US" dirty="0"/>
              <a:t>INTERVAL – 6-month (vs. 3-month) dispensing intervals for stable patients in Zambia and Malawi</a:t>
            </a:r>
          </a:p>
          <a:p>
            <a:pPr lvl="1"/>
            <a:r>
              <a:rPr lang="en-US" dirty="0"/>
              <a:t>6-month dispensing to community ART groups in Zimbabwe</a:t>
            </a:r>
          </a:p>
          <a:p>
            <a:r>
              <a:rPr lang="en-US" dirty="0"/>
              <a:t>Costs need pairing with math models to estimate cost-effectiveness</a:t>
            </a:r>
          </a:p>
        </p:txBody>
      </p:sp>
    </p:spTree>
    <p:extLst>
      <p:ext uri="{BB962C8B-B14F-4D97-AF65-F5344CB8AC3E}">
        <p14:creationId xmlns:p14="http://schemas.microsoft.com/office/powerpoint/2010/main" val="22410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A1B73F-4549-C944-8C94-A4347C28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20AF9A-FBE6-7B48-8BC9-B56775D22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CQUIN Network</a:t>
            </a:r>
          </a:p>
          <a:p>
            <a:r>
              <a:rPr lang="en-US" u="sng" dirty="0"/>
              <a:t>UW Collaborators</a:t>
            </a:r>
          </a:p>
          <a:p>
            <a:pPr lvl="1"/>
            <a:r>
              <a:rPr lang="en-US" b="1" dirty="0"/>
              <a:t>D. Allen Roberts</a:t>
            </a:r>
          </a:p>
          <a:p>
            <a:pPr lvl="1"/>
            <a:r>
              <a:rPr lang="en-US" dirty="0" err="1"/>
              <a:t>Nishaant</a:t>
            </a:r>
            <a:r>
              <a:rPr lang="en-US" dirty="0"/>
              <a:t> </a:t>
            </a:r>
            <a:r>
              <a:rPr lang="en-US" dirty="0" err="1"/>
              <a:t>Limaaye</a:t>
            </a:r>
            <a:endParaRPr lang="en-US" dirty="0"/>
          </a:p>
          <a:p>
            <a:pPr lvl="1"/>
            <a:r>
              <a:rPr lang="en-US" dirty="0"/>
              <a:t>Nick Tan</a:t>
            </a:r>
          </a:p>
          <a:p>
            <a:pPr lvl="1"/>
            <a:r>
              <a:rPr lang="en-US" dirty="0"/>
              <a:t>Carol Levin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A81A8E-988B-824B-84E6-F7F4806F9148}"/>
              </a:ext>
            </a:extLst>
          </p:cNvPr>
          <p:cNvSpPr txBox="1"/>
          <p:nvPr/>
        </p:nvSpPr>
        <p:spPr>
          <a:xfrm>
            <a:off x="6323012" y="603750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Funding: CQUIN Network</a:t>
            </a:r>
          </a:p>
        </p:txBody>
      </p:sp>
    </p:spTree>
    <p:extLst>
      <p:ext uri="{BB962C8B-B14F-4D97-AF65-F5344CB8AC3E}">
        <p14:creationId xmlns:p14="http://schemas.microsoft.com/office/powerpoint/2010/main" val="98126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1E4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8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6CEA10-981B-D645-BA09-A6C87BA6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EB7613-E27F-7849-9E9C-5FBD38BC8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Systematic review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Preliminary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Case Study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steps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2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B68086-BA3D-6A4C-81B9-90CC4D9B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B95CDC-8998-104C-8936-6AD9EE119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DSD strategies increase access to ART</a:t>
            </a:r>
          </a:p>
          <a:p>
            <a:r>
              <a:rPr lang="en-US" dirty="0"/>
              <a:t>Data on cost are needed to estimate budget impact and cost-effectiveness can help guide choice of DSD approach</a:t>
            </a:r>
          </a:p>
          <a:p>
            <a:r>
              <a:rPr lang="en-US" dirty="0"/>
              <a:t>Aim</a:t>
            </a:r>
          </a:p>
          <a:p>
            <a:pPr lvl="1"/>
            <a:r>
              <a:rPr lang="en-US" dirty="0"/>
              <a:t>Systematic review evidence on the </a:t>
            </a:r>
            <a:r>
              <a:rPr lang="en-US" b="1" u="sng" dirty="0"/>
              <a:t>cost and cost-effectiveness</a:t>
            </a:r>
            <a:r>
              <a:rPr lang="en-US" dirty="0"/>
              <a:t> of DSD</a:t>
            </a:r>
          </a:p>
          <a:p>
            <a:pPr lvl="1"/>
            <a:r>
              <a:rPr lang="en-US" dirty="0"/>
              <a:t>Included DSD studies in SSA on ART delivery that reported primary cost data collected between 2004-2018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4634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408AEE82-2D2C-EF4C-AE15-760622AAA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83" y="1210063"/>
            <a:ext cx="8525141" cy="4916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82550D-17B7-034D-8DBE-0D4C360F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635FEB-2336-B044-B0D7-99F2ADD39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8" y="1405131"/>
            <a:ext cx="3428999" cy="4525963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Differentiated Service Delivery (DSD) </a:t>
            </a:r>
            <a:r>
              <a:rPr lang="en-US" sz="2400" dirty="0"/>
              <a:t>– a </a:t>
            </a:r>
            <a:r>
              <a:rPr lang="en-US" sz="2400" b="1" i="1" dirty="0"/>
              <a:t>client-centered</a:t>
            </a:r>
            <a:r>
              <a:rPr lang="en-US" sz="2400" b="1" dirty="0"/>
              <a:t> </a:t>
            </a:r>
            <a:r>
              <a:rPr lang="en-US" sz="2400" dirty="0"/>
              <a:t>approach that </a:t>
            </a:r>
            <a:r>
              <a:rPr lang="en-US" sz="2400" b="1" i="1" dirty="0"/>
              <a:t>simplifies and adapts </a:t>
            </a:r>
            <a:r>
              <a:rPr lang="en-US" sz="2400" dirty="0"/>
              <a:t>HIV services across the cascade to reflect the preferences and expectations of various groups of PLHIV while </a:t>
            </a:r>
            <a:r>
              <a:rPr lang="en-US" sz="2400" b="1" i="1" dirty="0"/>
              <a:t>reducing unnecessary burdens</a:t>
            </a:r>
            <a:r>
              <a:rPr lang="en-US" sz="2400" dirty="0"/>
              <a:t> on the health care system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273C11-1048-F449-B33C-DD580E3052AD}"/>
              </a:ext>
            </a:extLst>
          </p:cNvPr>
          <p:cNvSpPr txBox="1"/>
          <p:nvPr/>
        </p:nvSpPr>
        <p:spPr>
          <a:xfrm>
            <a:off x="7950260" y="6450228"/>
            <a:ext cx="2391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www.differentiatedcare.org</a:t>
            </a:r>
            <a:r>
              <a:rPr lang="en-US" sz="1200" dirty="0"/>
              <a:t>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DA714C-2482-6D4D-B37A-22C554A22382}"/>
              </a:ext>
            </a:extLst>
          </p:cNvPr>
          <p:cNvSpPr txBox="1"/>
          <p:nvPr/>
        </p:nvSpPr>
        <p:spPr>
          <a:xfrm>
            <a:off x="3689217" y="5988563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5. Task shifting is cross cutting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F08BA9-F822-EC48-A4CA-57F0C9A1D7ED}"/>
              </a:ext>
            </a:extLst>
          </p:cNvPr>
          <p:cNvSpPr txBox="1"/>
          <p:nvPr/>
        </p:nvSpPr>
        <p:spPr>
          <a:xfrm>
            <a:off x="3718247" y="1374576"/>
            <a:ext cx="42320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1. Health care worker managed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C8CED7-997B-064E-B5D6-90E831440A02}"/>
              </a:ext>
            </a:extLst>
          </p:cNvPr>
          <p:cNvSpPr txBox="1"/>
          <p:nvPr/>
        </p:nvSpPr>
        <p:spPr>
          <a:xfrm>
            <a:off x="8074243" y="1374576"/>
            <a:ext cx="3276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2. Client-managed groups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BDD680-0A76-8D43-890C-9013C7F6EF65}"/>
              </a:ext>
            </a:extLst>
          </p:cNvPr>
          <p:cNvSpPr txBox="1"/>
          <p:nvPr/>
        </p:nvSpPr>
        <p:spPr>
          <a:xfrm>
            <a:off x="3899678" y="3673278"/>
            <a:ext cx="37187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3. Facility-based individual models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8C3D6E-9C65-4249-85CC-60F6B3A21548}"/>
              </a:ext>
            </a:extLst>
          </p:cNvPr>
          <p:cNvSpPr txBox="1"/>
          <p:nvPr/>
        </p:nvSpPr>
        <p:spPr>
          <a:xfrm>
            <a:off x="8103652" y="3786532"/>
            <a:ext cx="3718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4. Out-of-facility individual models</a:t>
            </a:r>
          </a:p>
        </p:txBody>
      </p:sp>
    </p:spTree>
    <p:extLst>
      <p:ext uri="{BB962C8B-B14F-4D97-AF65-F5344CB8AC3E}">
        <p14:creationId xmlns:p14="http://schemas.microsoft.com/office/powerpoint/2010/main" val="245207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21AF63-1231-E240-8140-00C72A4C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review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4FFB4F-20EC-C344-9159-276BF0189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Followed PRIMSA and Cochrane Guidelines</a:t>
            </a:r>
          </a:p>
          <a:p>
            <a:r>
              <a:rPr lang="en-US" dirty="0"/>
              <a:t>Searched PubMed, EMBASE, Global Health, and </a:t>
            </a:r>
            <a:r>
              <a:rPr lang="en-US" dirty="0" err="1"/>
              <a:t>EconLit</a:t>
            </a:r>
            <a:r>
              <a:rPr lang="en-US" dirty="0"/>
              <a:t> databases, conference abstract review is ongoing</a:t>
            </a:r>
          </a:p>
          <a:p>
            <a:pPr lvl="1"/>
            <a:r>
              <a:rPr lang="en-US" b="1" dirty="0"/>
              <a:t>1514 articles returned</a:t>
            </a:r>
          </a:p>
          <a:p>
            <a:pPr lvl="1"/>
            <a:r>
              <a:rPr lang="en-US" b="1" dirty="0"/>
              <a:t>48 articles identified for full text review</a:t>
            </a:r>
          </a:p>
          <a:p>
            <a:pPr lvl="1"/>
            <a:r>
              <a:rPr lang="en-US" b="1" dirty="0"/>
              <a:t>19 studies and 2 conference abstracts included </a:t>
            </a:r>
          </a:p>
          <a:p>
            <a:r>
              <a:rPr lang="en-US" dirty="0"/>
              <a:t>Data abstraction from included studies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4 DSD models plus task shifting, costs, outcomes, comparison</a:t>
            </a:r>
            <a:endParaRPr lang="en-US" dirty="0"/>
          </a:p>
          <a:p>
            <a:pPr lvl="1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9873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3E12A-F2FB-B747-B513-A967AAAF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935" y="30997"/>
            <a:ext cx="9586095" cy="781396"/>
          </a:xfrm>
        </p:spPr>
        <p:txBody>
          <a:bodyPr/>
          <a:lstStyle/>
          <a:p>
            <a:r>
              <a:rPr lang="en-US" dirty="0"/>
              <a:t>Results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5F6E7F-EE23-E74A-A3A7-4B31FEA4F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371600"/>
            <a:ext cx="1096994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Facility-based individual</a:t>
            </a:r>
            <a:endParaRPr lang="en-US" dirty="0"/>
          </a:p>
          <a:p>
            <a:pPr lvl="1"/>
            <a:r>
              <a:rPr lang="en-US" dirty="0"/>
              <a:t>7 studies included Uganda (3), Malawi, Zambia, Tanzania, Kenya</a:t>
            </a:r>
          </a:p>
          <a:p>
            <a:pPr lvl="1"/>
            <a:r>
              <a:rPr lang="en-US" dirty="0"/>
              <a:t>Shade (Uganda + Kenya, 2013-2017): </a:t>
            </a:r>
            <a:r>
              <a:rPr lang="en-US" u="sng" dirty="0"/>
              <a:t>Streamlined ART delivery </a:t>
            </a:r>
            <a:r>
              <a:rPr lang="en-US" dirty="0"/>
              <a:t>(nurse-driven) for stable clients -  $275 per patient year</a:t>
            </a:r>
          </a:p>
          <a:p>
            <a:pPr lvl="1"/>
            <a:r>
              <a:rPr lang="en-US" dirty="0" err="1"/>
              <a:t>Prust</a:t>
            </a:r>
            <a:r>
              <a:rPr lang="en-US" dirty="0"/>
              <a:t> (Malawi, 2016): </a:t>
            </a:r>
            <a:r>
              <a:rPr lang="en-US" u="sng" dirty="0"/>
              <a:t>Multi-month scripting</a:t>
            </a:r>
            <a:r>
              <a:rPr lang="en-US" dirty="0"/>
              <a:t> - 3 month instead of 1 month refills - $121 per patient year</a:t>
            </a:r>
          </a:p>
          <a:p>
            <a:r>
              <a:rPr lang="en-US" b="1" dirty="0"/>
              <a:t>Out-of-facility individual</a:t>
            </a:r>
          </a:p>
          <a:p>
            <a:pPr lvl="1"/>
            <a:r>
              <a:rPr lang="en-US" dirty="0"/>
              <a:t>5 studies (Uganda)</a:t>
            </a:r>
          </a:p>
          <a:p>
            <a:pPr lvl="1"/>
            <a:r>
              <a:rPr lang="en-US" dirty="0"/>
              <a:t>Vu (2012): </a:t>
            </a:r>
            <a:r>
              <a:rPr lang="en-US" u="sng" dirty="0"/>
              <a:t>Community ART distribution by expert clients</a:t>
            </a:r>
            <a:r>
              <a:rPr lang="en-US" dirty="0"/>
              <a:t> - $404 per person-year</a:t>
            </a:r>
          </a:p>
          <a:p>
            <a:pPr lvl="1"/>
            <a:r>
              <a:rPr lang="en-US" dirty="0"/>
              <a:t>Roberts (2016-2017): </a:t>
            </a:r>
            <a:r>
              <a:rPr lang="en-US" u="sng" dirty="0"/>
              <a:t>Community-based ART </a:t>
            </a:r>
            <a:r>
              <a:rPr lang="en-US" dirty="0"/>
              <a:t>- $241-$465 per person-year depending on program scale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5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AF257-3250-6A42-A28A-5E06E03E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4BECB8-25C8-4147-8A9C-CC5DEB68B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Group models (n=1) </a:t>
            </a:r>
          </a:p>
          <a:p>
            <a:pPr lvl="1"/>
            <a:r>
              <a:rPr lang="en-US" dirty="0" err="1"/>
              <a:t>Bango</a:t>
            </a:r>
            <a:r>
              <a:rPr lang="en-US" dirty="0"/>
              <a:t> (South Africa, 2007-2011): </a:t>
            </a:r>
            <a:r>
              <a:rPr lang="en-US" u="sng" dirty="0"/>
              <a:t>Health care worker-managed groups (Adherence clubs)</a:t>
            </a:r>
            <a:r>
              <a:rPr lang="en-US" dirty="0"/>
              <a:t> - Cost per patient-year: $300 in clubs vs $374 SOC</a:t>
            </a:r>
            <a:endParaRPr lang="en-US" b="1" u="sng" dirty="0"/>
          </a:p>
          <a:p>
            <a:r>
              <a:rPr lang="en-US" b="1" dirty="0"/>
              <a:t>Client-managed groups (n=1)</a:t>
            </a:r>
            <a:endParaRPr lang="en-US" dirty="0"/>
          </a:p>
          <a:p>
            <a:pPr lvl="1"/>
            <a:r>
              <a:rPr lang="en-US" dirty="0" err="1"/>
              <a:t>Prust</a:t>
            </a:r>
            <a:r>
              <a:rPr lang="en-US" dirty="0"/>
              <a:t> (Malawi, 2016)</a:t>
            </a:r>
          </a:p>
          <a:p>
            <a:pPr lvl="2"/>
            <a:r>
              <a:rPr lang="en-US" u="sng" dirty="0"/>
              <a:t>Community ART groups </a:t>
            </a:r>
            <a:r>
              <a:rPr lang="en-US" dirty="0"/>
              <a:t>– stable patients rotate visiting the clinic and distributing ART refills to group</a:t>
            </a:r>
          </a:p>
          <a:p>
            <a:pPr lvl="2"/>
            <a:r>
              <a:rPr lang="en-US" dirty="0"/>
              <a:t>Cost per patient-year: $122 vs. $135 SOC</a:t>
            </a:r>
          </a:p>
        </p:txBody>
      </p:sp>
    </p:spTree>
    <p:extLst>
      <p:ext uri="{BB962C8B-B14F-4D97-AF65-F5344CB8AC3E}">
        <p14:creationId xmlns:p14="http://schemas.microsoft.com/office/powerpoint/2010/main" val="200432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B79A73-3AB8-FC4E-850D-03BAC042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9620FA-EE35-D642-A5C5-EFF2BAF8E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9 studies report costs of task shifting ART delivery</a:t>
            </a:r>
            <a:endParaRPr lang="en-US" dirty="0"/>
          </a:p>
          <a:p>
            <a:pPr lvl="1"/>
            <a:r>
              <a:rPr lang="en-US" dirty="0"/>
              <a:t>South Africa (5), Uganda, Malawi, Nigeria, Ethiopia</a:t>
            </a:r>
          </a:p>
          <a:p>
            <a:r>
              <a:rPr lang="en-US" dirty="0"/>
              <a:t>Barton (South Africa, 2007-2010)</a:t>
            </a:r>
          </a:p>
          <a:p>
            <a:pPr lvl="1"/>
            <a:r>
              <a:rPr lang="en-US" u="sng" dirty="0"/>
              <a:t>Nurse-led ART initiation model </a:t>
            </a:r>
            <a:r>
              <a:rPr lang="en-US" dirty="0"/>
              <a:t>increased annual costs by $103 for new patients and $59 for stable patients (more clinic visits, stronger adherence to referral protocol)</a:t>
            </a:r>
          </a:p>
          <a:p>
            <a:r>
              <a:rPr lang="en-US" dirty="0" err="1"/>
              <a:t>Babigumura</a:t>
            </a:r>
            <a:r>
              <a:rPr lang="en-US" dirty="0"/>
              <a:t> (Uganda, 2007)</a:t>
            </a:r>
          </a:p>
          <a:p>
            <a:pPr lvl="1"/>
            <a:r>
              <a:rPr lang="en-US" u="sng" dirty="0"/>
              <a:t>Pharmacy-worker model ART refill model </a:t>
            </a:r>
            <a:r>
              <a:rPr lang="en-US" dirty="0"/>
              <a:t>reduced annual medical costs by $14 compared to nurse-led model and by $21 compared to physician-led model</a:t>
            </a:r>
          </a:p>
        </p:txBody>
      </p:sp>
    </p:spTree>
    <p:extLst>
      <p:ext uri="{BB962C8B-B14F-4D97-AF65-F5344CB8AC3E}">
        <p14:creationId xmlns:p14="http://schemas.microsoft.com/office/powerpoint/2010/main" val="14881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6D7741-237A-FE4C-A957-003F9347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EB6F7126-3188-DF48-92C6-FC00B2DB0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762000"/>
            <a:ext cx="5105400" cy="2180043"/>
          </a:xfrm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2CCD2B0-D76A-254A-A5C0-58462ECC6628}"/>
              </a:ext>
            </a:extLst>
          </p:cNvPr>
          <p:cNvSpPr txBox="1">
            <a:spLocks/>
          </p:cNvSpPr>
          <p:nvPr/>
        </p:nvSpPr>
        <p:spPr>
          <a:xfrm>
            <a:off x="4512578" y="1823781"/>
            <a:ext cx="7505700" cy="2236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4582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Bango</a:t>
            </a:r>
            <a:r>
              <a:rPr lang="en-US" dirty="0"/>
              <a:t> and colleagues (South Africa) </a:t>
            </a:r>
          </a:p>
          <a:p>
            <a:r>
              <a:rPr lang="en-US" dirty="0"/>
              <a:t>Adherence clubs had lower visit costs ($1.52 less per visit) and 4 fewer visits per year than SOC</a:t>
            </a:r>
          </a:p>
          <a:p>
            <a:r>
              <a:rPr lang="en-US" dirty="0"/>
              <a:t>Adherence clubs had better outcomes (VS)  at lower costs ($74 per year cheaper than SOC)</a:t>
            </a:r>
          </a:p>
          <a:p>
            <a:r>
              <a:rPr lang="en-US" dirty="0"/>
              <a:t>Patients felt adherence clubs were better staffed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12EAA5-83F7-9947-954E-6B634207A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4101506"/>
            <a:ext cx="9144000" cy="19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34674"/>
      </p:ext>
    </p:extLst>
  </p:cSld>
  <p:clrMapOvr>
    <a:masterClrMapping/>
  </p:clrMapOvr>
</p:sld>
</file>

<file path=ppt/theme/theme1.xml><?xml version="1.0" encoding="utf-8"?>
<a:theme xmlns:a="http://schemas.openxmlformats.org/drawingml/2006/main" name="ICAP Power Point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Banner w/ Logo">
  <a:themeElements>
    <a:clrScheme name="Custom 1">
      <a:dk1>
        <a:sysClr val="windowText" lastClr="000000"/>
      </a:dk1>
      <a:lt1>
        <a:sysClr val="window" lastClr="FFFFFF"/>
      </a:lt1>
      <a:dk2>
        <a:srgbClr val="1E42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Banner w/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 Slide w/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ite Slide w/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ICAP Power Point Template 2015</Template>
  <TotalTime>5532</TotalTime>
  <Words>843</Words>
  <Application>Microsoft Office PowerPoint</Application>
  <PresentationFormat>Custom</PresentationFormat>
  <Paragraphs>125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Trade Gothic LT Std Bold</vt:lpstr>
      <vt:lpstr>Wingdings</vt:lpstr>
      <vt:lpstr>ICAP Power Point Template 2015</vt:lpstr>
      <vt:lpstr>Blue Banner w/ Logo</vt:lpstr>
      <vt:lpstr>Blue Banner w/o Logo</vt:lpstr>
      <vt:lpstr>White Slide w/Logo</vt:lpstr>
      <vt:lpstr>White Slide w/o logo</vt:lpstr>
      <vt:lpstr>The Cost of Differentiated Service Delivery: A Systematic Review</vt:lpstr>
      <vt:lpstr>Outline</vt:lpstr>
      <vt:lpstr>Background</vt:lpstr>
      <vt:lpstr>Background</vt:lpstr>
      <vt:lpstr>Systematic review methods</vt:lpstr>
      <vt:lpstr>Results (1)</vt:lpstr>
      <vt:lpstr>Results (2)</vt:lpstr>
      <vt:lpstr>Task shifting</vt:lpstr>
      <vt:lpstr>Case Study</vt:lpstr>
      <vt:lpstr>Summary of costs for stable patients</vt:lpstr>
      <vt:lpstr>Discussion</vt:lpstr>
      <vt:lpstr>Discussion and Next Steps</vt:lpstr>
      <vt:lpstr>Thank you!</vt:lpstr>
      <vt:lpstr>PowerPoint Presentation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Alexandra E.</dc:creator>
  <cp:lastModifiedBy>Saal</cp:lastModifiedBy>
  <cp:revision>44</cp:revision>
  <dcterms:created xsi:type="dcterms:W3CDTF">2017-02-03T16:50:07Z</dcterms:created>
  <dcterms:modified xsi:type="dcterms:W3CDTF">2018-07-23T14:23:07Z</dcterms:modified>
</cp:coreProperties>
</file>